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3" r:id="rId7"/>
    <p:sldId id="262" r:id="rId8"/>
    <p:sldId id="268" r:id="rId9"/>
    <p:sldId id="264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594D-DE66-B0A7-F80D-1C14B0547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91601-A588-E2DF-DF99-60EA80F64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5BEA5-E221-A9E9-E07B-8DC337C9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0BB2F-0748-CE55-826C-36EF777C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3514B-9015-5DCE-14C9-0D59D4DD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696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67C78-A509-0F42-43BE-64A17EAD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51B2B-FE7B-6B5E-4F35-779632866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6BCEB-2B20-8836-7A92-866D4A803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0641D-D9AF-AC7C-F110-339A6899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D5AFD-3AD3-291D-BA6C-D5EC43EC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23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2DAC2-79D7-59D2-7A04-832F04E5F8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A7227-8554-4604-4915-3C8B025D1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643FC-97BF-77D4-9085-6501B92E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B65D6-D4FC-4F61-FB17-DFAF946EA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E7E2A-1F70-8897-0F0B-7581054D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95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74BF-D48E-03C7-AC86-692F42A34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2092-91B9-936D-6047-6596A1740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8DA38-690B-2ECC-D8DA-ED78EE25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4B065-2D74-6581-8215-902E2676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A934E-5122-3E4F-59DB-E3139EE8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783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31B8-17D6-9328-0128-0CB38973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62809-03C7-63F3-7580-EAB7BA199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A357-C076-886D-E4DD-6BFABFAA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8BE71-50A8-2E44-6B00-4E575E71C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886C6-20F3-8618-FE31-EB35AC4C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6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66E2-EABF-4224-FEBA-FB307962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0580E-1F5F-E456-E21A-CA5B7B7EB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4A1DB-77FE-C039-F600-7391852F5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8952D-67F8-B948-28C6-89DF90BD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05707-8DD3-D951-80C1-E14FE66E7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27A89-904D-BFE2-C8A8-0105868D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87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671C-B441-6A0B-8ADA-AD4366C88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1BBC8-F14C-A5E1-B409-DAD941524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BB831-F044-DB00-8643-4282A52C6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90FBC-F075-7F6F-874D-0A494AD5F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1B8621-52AC-43B3-9F78-D1183B15D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3BF8E1-81FA-7724-0B56-FC0A0FE26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965D1E-E630-EAA3-7FCE-4C490D1CD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93017-7C0F-8530-7397-EE18573E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07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3A3A-B9BA-F0D1-3B97-2589A44A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AAEFB-264A-15CC-E6CB-1881F3A6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7EABC-4C8E-3662-CA34-7366D8A54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CA882-29C3-A55F-52F0-A667E8DC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66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7BFA3-BC31-88B4-8C75-1B657B35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BFCB2-E387-343F-92BA-BD0DA2DA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D7DD7-93E3-5FEE-9A88-619D6160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101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A176-A304-E9B4-4FF8-632C46D6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A9D4E-F196-2BE0-C13D-D77DB29BF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008F8-462A-477A-04DF-8816AE744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1FC76-6258-2401-B23B-29DBCEC36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C9C01-D222-15A3-44D3-3544BFDD9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0DC25-4A56-B09A-FB37-B6BA1280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43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BA791-6134-CE7E-B2B4-8CC16333D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4AB413-84B8-3B09-DDA6-57424FF8E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81F36-EEE3-06E0-BAB5-BA2488793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334A9-4D36-C991-D4EA-F83E1EC9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6117E-9101-3DE4-5F63-2A6ED2DA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71A3E-074F-803E-1A26-1CF0922B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72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5A811-461A-9A2D-D770-254F7B721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B42B2-6733-ABD5-B96B-C7EFB69AA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5C192-0378-EF07-B4D0-6D8BB0C39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FEBAC-901C-4964-A318-76F90BF493EB}" type="datetimeFigureOut">
              <a:rPr lang="en-GB" smtClean="0"/>
              <a:t>13/04/2023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E6423-2794-3858-4C2E-91856D2594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21179-ABF1-D45B-6B4E-8C6285C1B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4198D-D03E-4E09-8EFB-EBA1F32C036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8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www.facebook.com/groups/fpga.s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FPT51103.2020.00033" TargetMode="External"/><Relationship Id="rId2" Type="http://schemas.openxmlformats.org/officeDocument/2006/relationships/hyperlink" Target="https://doi.org/10.1109/FCCM.2019.0001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elove.org/chapter/singapor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Hamadicharef" TargetMode="External"/><Relationship Id="rId2" Type="http://schemas.openxmlformats.org/officeDocument/2006/relationships/hyperlink" Target="https://www.linkedin.com/in/bhamadicharef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doi.org/10.1016/j.net.2015.12.00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3.10407" TargetMode="External"/><Relationship Id="rId2" Type="http://schemas.openxmlformats.org/officeDocument/2006/relationships/hyperlink" Target="https://doi.org/10.1109/FCCM.2019.0001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hdl/ghdl" TargetMode="External"/><Relationship Id="rId2" Type="http://schemas.openxmlformats.org/officeDocument/2006/relationships/hyperlink" Target="https://yosyshq.net/yosy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osysHQ/yosy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f4pga/prjxra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sysHQ/icestorm" TargetMode="External"/><Relationship Id="rId7" Type="http://schemas.openxmlformats.org/officeDocument/2006/relationships/hyperlink" Target="https://github.com/Ravenslofty/mistral" TargetMode="External"/><Relationship Id="rId2" Type="http://schemas.openxmlformats.org/officeDocument/2006/relationships/hyperlink" Target="https://github.com/YosysHQ/nextpn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osysHQ/apicula" TargetMode="External"/><Relationship Id="rId5" Type="http://schemas.openxmlformats.org/officeDocument/2006/relationships/hyperlink" Target="https://github.com/gatecat/prjoxide" TargetMode="External"/><Relationship Id="rId4" Type="http://schemas.openxmlformats.org/officeDocument/2006/relationships/hyperlink" Target="https://github.com/YosysHQ/prjtrelli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hyperlink" Target="https://www.latticesemi.com/Products/FPGAandCPLD/iCE40" TargetMode="External"/><Relationship Id="rId7" Type="http://schemas.openxmlformats.org/officeDocument/2006/relationships/hyperlink" Target="https://docs.xilinx.com/v/u/en-US/7-series-product-selection-guide" TargetMode="External"/><Relationship Id="rId12" Type="http://schemas.openxmlformats.org/officeDocument/2006/relationships/image" Target="../media/image14.jpg"/><Relationship Id="rId2" Type="http://schemas.openxmlformats.org/officeDocument/2006/relationships/hyperlink" Target="https://www.latticesemi.com/Products/FPGAandCPLD/ECP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tel.com/content/www/us/en/products/details/fpga.html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www.gowinsemi.com/en/product/detail/46/" TargetMode="External"/><Relationship Id="rId10" Type="http://schemas.openxmlformats.org/officeDocument/2006/relationships/image" Target="../media/image12.jpg"/><Relationship Id="rId4" Type="http://schemas.openxmlformats.org/officeDocument/2006/relationships/hyperlink" Target="https://www.latticesemi.com/solutions/solutions/solutionsdetails02/latticenexus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24F9-D80C-E646-3492-505256EFA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443" y="50613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b="1" i="0" dirty="0">
                <a:effectLst/>
                <a:latin typeface="+mn-lt"/>
              </a:rPr>
              <a:t>Open source software tools for FPGA developments</a:t>
            </a:r>
            <a:endParaRPr lang="en-GB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66481-F260-C04A-EA60-927C8865D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443" y="2985812"/>
            <a:ext cx="9144000" cy="1655762"/>
          </a:xfrm>
        </p:spPr>
        <p:txBody>
          <a:bodyPr/>
          <a:lstStyle/>
          <a:p>
            <a:pPr algn="l"/>
            <a:r>
              <a:rPr lang="en-GB" dirty="0"/>
              <a:t>Brahim </a:t>
            </a:r>
            <a:r>
              <a:rPr lang="en-GB"/>
              <a:t>HAMADI CHAREF</a:t>
            </a:r>
            <a:br>
              <a:rPr lang="en-GB" dirty="0"/>
            </a:br>
            <a:r>
              <a:rPr lang="en-GB" dirty="0"/>
              <a:t>Scientist, IHPC / A*STAR</a:t>
            </a:r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15305CC6-6695-4497-7F77-F321D7F9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7" y="3145734"/>
            <a:ext cx="6599583" cy="37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2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2C2F-0C21-EFF0-8806-37AF4074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effectLst/>
                <a:latin typeface="+mn-lt"/>
              </a:rPr>
              <a:t>FPGA Community Singapore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3E6F-15C9-A239-1668-2C215B65D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574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Facebook FPGA Community Singapore</a:t>
            </a:r>
            <a:br>
              <a:rPr lang="en-GB" dirty="0"/>
            </a:br>
            <a:r>
              <a:rPr lang="en-GB" dirty="0">
                <a:hlinkClick r:id="rId2"/>
              </a:rPr>
              <a:t>https://www.facebook.com/groups/fpga.sg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dirty="0"/>
              <a:t>"</a:t>
            </a:r>
            <a:r>
              <a:rPr lang="en-GB" b="1" dirty="0" err="1"/>
              <a:t>Hackware</a:t>
            </a:r>
            <a:r>
              <a:rPr lang="en-GB" b="1" dirty="0"/>
              <a:t> x FPGA Day" </a:t>
            </a:r>
            <a:br>
              <a:rPr lang="en-GB" dirty="0"/>
            </a:br>
            <a:r>
              <a:rPr lang="en-GB" dirty="0"/>
              <a:t>early July 2023 at Hackerspace.SG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Presentations/talks </a:t>
            </a:r>
          </a:p>
          <a:p>
            <a:pPr marL="0" indent="0">
              <a:buNone/>
            </a:pPr>
            <a:r>
              <a:rPr lang="en-GB" dirty="0"/>
              <a:t>Live demonstrations </a:t>
            </a:r>
          </a:p>
          <a:p>
            <a:pPr marL="0" indent="0">
              <a:buNone/>
            </a:pPr>
            <a:r>
              <a:rPr lang="en-GB" dirty="0"/>
              <a:t>FPGA applications</a:t>
            </a:r>
          </a:p>
          <a:p>
            <a:endParaRPr lang="en-GB" dirty="0"/>
          </a:p>
        </p:txBody>
      </p:sp>
      <p:pic>
        <p:nvPicPr>
          <p:cNvPr id="7" name="Picture 6" descr="A group of people sitting at tables&#10;&#10;Description automatically generated with low confidence">
            <a:extLst>
              <a:ext uri="{FF2B5EF4-FFF2-40B4-BE49-F238E27FC236}">
                <a16:creationId xmlns:a16="http://schemas.microsoft.com/office/drawing/2014/main" id="{799B47B6-7BC0-6D96-4AA7-B6CB571C7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94" y="2819128"/>
            <a:ext cx="3387176" cy="2540382"/>
          </a:xfrm>
          <a:prstGeom prst="rect">
            <a:avLst/>
          </a:prstGeom>
        </p:spPr>
      </p:pic>
      <p:pic>
        <p:nvPicPr>
          <p:cNvPr id="5" name="Picture 4" descr="A group of people sitting at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3A631854-B29F-4388-A112-4B63EC7AB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157" y="4137300"/>
            <a:ext cx="3491063" cy="26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2C2F-0C21-EFF0-8806-37AF4074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Paper We Love - Singapore Chapter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3E6F-15C9-A239-1668-2C215B65D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04" y="2004529"/>
            <a:ext cx="1103243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 err="1"/>
              <a:t>Yosys+nextpnr</a:t>
            </a:r>
            <a:r>
              <a:rPr lang="en-GB" sz="2400" b="1" dirty="0"/>
              <a:t>: an Open Source Framework from Verilog to Bitstream for Commercial FPGAs</a:t>
            </a:r>
            <a:br>
              <a:rPr lang="en-GB" sz="2400" dirty="0"/>
            </a:br>
            <a:r>
              <a:rPr lang="en-GB" sz="2400" dirty="0"/>
              <a:t>David Shah, Eddie Hung, Clifford Wolf, Serge </a:t>
            </a:r>
            <a:r>
              <a:rPr lang="en-GB" sz="2400" dirty="0" err="1"/>
              <a:t>Bazanski</a:t>
            </a:r>
            <a:r>
              <a:rPr lang="en-GB" sz="2400" dirty="0"/>
              <a:t>, Dan </a:t>
            </a:r>
            <a:r>
              <a:rPr lang="en-GB" sz="2400" dirty="0" err="1"/>
              <a:t>Gisselquist</a:t>
            </a:r>
            <a:r>
              <a:rPr lang="en-GB" sz="2400" dirty="0"/>
              <a:t>, </a:t>
            </a:r>
            <a:r>
              <a:rPr lang="en-GB" sz="2400" dirty="0" err="1"/>
              <a:t>Miodrag</a:t>
            </a:r>
            <a:r>
              <a:rPr lang="en-GB" sz="2400" dirty="0"/>
              <a:t> </a:t>
            </a:r>
            <a:r>
              <a:rPr lang="en-GB" sz="2400" dirty="0" err="1"/>
              <a:t>Milanović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400" dirty="0"/>
              <a:t>Proceedings of the 2019 IEEE 27th Annual International Symposium on Field-Programmable Custom Computing Machines (FCCM), San Diego, CA, USA, April 28 - May 1, 2019</a:t>
            </a:r>
            <a:br>
              <a:rPr lang="en-GB" sz="2400" dirty="0"/>
            </a:br>
            <a:r>
              <a:rPr lang="en-GB" sz="2400" dirty="0"/>
              <a:t>DOI: </a:t>
            </a:r>
            <a:r>
              <a:rPr lang="en-GB" sz="2400" dirty="0">
                <a:hlinkClick r:id="rId2"/>
              </a:rPr>
              <a:t>https://doi.org/10.1109/FCCM.2019.00010</a:t>
            </a:r>
            <a:r>
              <a:rPr lang="en-GB" sz="2400" dirty="0"/>
              <a:t> </a:t>
            </a:r>
            <a:br>
              <a:rPr lang="en-GB" sz="2400" dirty="0"/>
            </a:b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A Complete Open Source Design Flow for </a:t>
            </a:r>
            <a:r>
              <a:rPr lang="en-GB" sz="2400" b="1" dirty="0" err="1"/>
              <a:t>Gowin</a:t>
            </a:r>
            <a:r>
              <a:rPr lang="en-GB" sz="2400" b="1" dirty="0"/>
              <a:t> FPGAs</a:t>
            </a:r>
            <a:br>
              <a:rPr lang="en-GB" sz="2400" b="1" dirty="0"/>
            </a:br>
            <a:r>
              <a:rPr lang="en-GB" sz="2400" dirty="0" err="1"/>
              <a:t>Pepijn</a:t>
            </a:r>
            <a:r>
              <a:rPr lang="en-GB" sz="2400" dirty="0"/>
              <a:t> de Vos, Michael Kirchhoff, Daniel </a:t>
            </a:r>
            <a:r>
              <a:rPr lang="en-GB" sz="2400" dirty="0" err="1"/>
              <a:t>Ziener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400" dirty="0"/>
              <a:t>2020 International Conference on Field-Programmable Technology (ICFPT), </a:t>
            </a:r>
            <a:r>
              <a:rPr lang="sv-SE" sz="2400" dirty="0"/>
              <a:t>Maui, HI, USA, December 9-11, 2020 </a:t>
            </a:r>
            <a:br>
              <a:rPr lang="en-GB" sz="2400" dirty="0"/>
            </a:br>
            <a:r>
              <a:rPr lang="en-GB" sz="2400" dirty="0">
                <a:hlinkClick r:id="rId3"/>
              </a:rPr>
              <a:t>https://doi.org/10.1109/ICFPT51103.2020.00033</a:t>
            </a:r>
            <a:r>
              <a:rPr lang="en-GB" sz="2400" dirty="0"/>
              <a:t> </a:t>
            </a:r>
            <a:br>
              <a:rPr lang="en-GB" sz="2400" dirty="0"/>
            </a:br>
            <a:endParaRPr lang="en-GB" sz="2400" dirty="0"/>
          </a:p>
          <a:p>
            <a:pPr marL="0" indent="0">
              <a:buNone/>
            </a:pPr>
            <a:r>
              <a:rPr lang="en-GB" sz="2400" b="1" dirty="0"/>
              <a:t>“Paper We Love” Singapore Chapter @ HackerSpace.SG</a:t>
            </a:r>
            <a:br>
              <a:rPr lang="en-GB" sz="2400" dirty="0"/>
            </a:br>
            <a:r>
              <a:rPr lang="en-GB" sz="2400" dirty="0">
                <a:hlinkClick r:id="rId4"/>
              </a:rPr>
              <a:t>https://paperswelove.org/chapter/singapore/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869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2C2F-0C21-EFF0-8806-37AF4074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effectLst/>
                <a:latin typeface="+mn-lt"/>
              </a:rPr>
              <a:t>Brahim HAMADI CHAREF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3E6F-15C9-A239-1668-2C215B65D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0" i="0" dirty="0">
              <a:effectLst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0" i="0" dirty="0" err="1">
                <a:effectLst/>
              </a:rPr>
              <a:t>B.Eng</a:t>
            </a:r>
            <a:r>
              <a:rPr lang="en-GB" b="0" i="0" dirty="0">
                <a:effectLst/>
              </a:rPr>
              <a:t> EE, </a:t>
            </a:r>
            <a:r>
              <a:rPr lang="en-GB" b="0" i="0" dirty="0" err="1">
                <a:effectLst/>
              </a:rPr>
              <a:t>M.Eng</a:t>
            </a:r>
            <a:r>
              <a:rPr lang="en-GB" b="0" i="0" dirty="0">
                <a:effectLst/>
              </a:rPr>
              <a:t> IE, PhD Audio DSP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Scientist, Computing and Intelligence (CI) Department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Institute of High Performance Computing (IHPC) 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Agency for Science, Technology and Research (A*STAR)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https://www.linkedin.com/in/bhamadicharef/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https://twitter.com/BHamadicharef</a:t>
            </a:r>
            <a:r>
              <a:rPr lang="en-GB" dirty="0"/>
              <a:t>  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D34176E-148E-7940-666A-32CC6C28F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749" y="231408"/>
            <a:ext cx="2852280" cy="28522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CF8C16-15A2-AFB9-44EC-FD46107C2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2200" y="763689"/>
            <a:ext cx="522633" cy="5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6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2C2F-0C21-EFF0-8806-37AF4074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799" cy="1325563"/>
          </a:xfrm>
        </p:spPr>
        <p:txBody>
          <a:bodyPr/>
          <a:lstStyle/>
          <a:p>
            <a:r>
              <a:rPr lang="en-GB" b="1" i="0" dirty="0">
                <a:effectLst/>
                <a:latin typeface="+mn-lt"/>
              </a:rPr>
              <a:t>FPGA Development Cycle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3E6F-15C9-A239-1668-2C215B65D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32" y="2327944"/>
            <a:ext cx="11353800" cy="4459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Field Programmable Gate Array (FPGA)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br>
              <a:rPr lang="en-GB" sz="1600" dirty="0"/>
            </a:br>
            <a:r>
              <a:rPr lang="en-GB" sz="1600" dirty="0"/>
              <a:t>Register-transfer-level (RTL) design is about creating digital logic circuits using hardware description languages like Verilog HDL, VHDL</a:t>
            </a:r>
          </a:p>
          <a:p>
            <a:pPr marL="0" indent="0">
              <a:buNone/>
            </a:pPr>
            <a:r>
              <a:rPr lang="en-GB" sz="1600" b="1" dirty="0"/>
              <a:t>An Integrated Software Testing Framework for FPGA-Based Controllers in Nuclear Power Plants</a:t>
            </a:r>
            <a:br>
              <a:rPr lang="en-GB" sz="1600" dirty="0"/>
            </a:br>
            <a:r>
              <a:rPr lang="en-GB" sz="1600" dirty="0" err="1"/>
              <a:t>Jaeyeob</a:t>
            </a:r>
            <a:r>
              <a:rPr lang="en-GB" sz="1600" dirty="0"/>
              <a:t> Kim, </a:t>
            </a:r>
            <a:r>
              <a:rPr lang="en-GB" sz="1600" dirty="0" err="1"/>
              <a:t>Eui</a:t>
            </a:r>
            <a:r>
              <a:rPr lang="en-GB" sz="1600" dirty="0"/>
              <a:t>-Sub Kim, </a:t>
            </a:r>
            <a:r>
              <a:rPr lang="en-GB" sz="1600" dirty="0" err="1"/>
              <a:t>Junbeom</a:t>
            </a:r>
            <a:r>
              <a:rPr lang="en-GB" sz="1600" dirty="0"/>
              <a:t> </a:t>
            </a:r>
            <a:r>
              <a:rPr lang="en-GB" sz="1600" dirty="0" err="1"/>
              <a:t>Yoo</a:t>
            </a:r>
            <a:r>
              <a:rPr lang="en-GB" sz="1600" dirty="0"/>
              <a:t>, Young Jun Lee, Jong-</a:t>
            </a:r>
            <a:r>
              <a:rPr lang="en-GB" sz="1600" dirty="0" err="1"/>
              <a:t>Gyun</a:t>
            </a:r>
            <a:r>
              <a:rPr lang="en-GB" sz="1600" dirty="0"/>
              <a:t> Choi</a:t>
            </a:r>
            <a:br>
              <a:rPr lang="en-GB" sz="1600" dirty="0"/>
            </a:br>
            <a:r>
              <a:rPr lang="en-GB" sz="1600" dirty="0"/>
              <a:t>Nuclear Engineering and Technology Volume 48, Issue 2, April 2016, Pages 470-481 </a:t>
            </a:r>
            <a:br>
              <a:rPr lang="en-GB" sz="1600" dirty="0"/>
            </a:br>
            <a:r>
              <a:rPr lang="en-GB" sz="1600" dirty="0">
                <a:hlinkClick r:id="rId2"/>
              </a:rPr>
              <a:t>https://doi.org/10.1016/j.net.2015.12.008</a:t>
            </a:r>
            <a:r>
              <a:rPr lang="en-GB" sz="1600" dirty="0"/>
              <a:t>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9E7C407-BC4B-F472-6AB8-150E34855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75" y="1499434"/>
            <a:ext cx="6949020" cy="3999063"/>
          </a:xfrm>
          <a:prstGeom prst="rect">
            <a:avLst/>
          </a:prstGeom>
        </p:spPr>
      </p:pic>
      <p:pic>
        <p:nvPicPr>
          <p:cNvPr id="7" name="Picture 6" descr="Diagram, shape&#10;&#10;Description automatically generated">
            <a:extLst>
              <a:ext uri="{FF2B5EF4-FFF2-40B4-BE49-F238E27FC236}">
                <a16:creationId xmlns:a16="http://schemas.microsoft.com/office/drawing/2014/main" id="{1B0B1823-D683-3C7A-85FD-6E56E5116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4" y="1755617"/>
            <a:ext cx="4563606" cy="2325455"/>
          </a:xfrm>
          <a:prstGeom prst="rect">
            <a:avLst/>
          </a:prstGeom>
        </p:spPr>
      </p:pic>
      <p:pic>
        <p:nvPicPr>
          <p:cNvPr id="4" name="Picture 3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12D6344A-D9BA-EBAE-7204-6EC5AA70E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33" y="3073958"/>
            <a:ext cx="1783239" cy="157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5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2C2F-0C21-EFF0-8806-37AF4074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799" cy="1325563"/>
          </a:xfrm>
        </p:spPr>
        <p:txBody>
          <a:bodyPr/>
          <a:lstStyle/>
          <a:p>
            <a:r>
              <a:rPr lang="en-GB" b="1" i="0" dirty="0">
                <a:effectLst/>
                <a:latin typeface="+mn-lt"/>
              </a:rPr>
              <a:t>FPGA Development Tool</a:t>
            </a:r>
            <a:endParaRPr lang="en-GB" dirty="0"/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78AFA7-02AC-8971-7BA3-43C475735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12" y="1437860"/>
            <a:ext cx="9544518" cy="516917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199A4D-9B3E-2C22-E7DE-283E5B50AFF2}"/>
              </a:ext>
            </a:extLst>
          </p:cNvPr>
          <p:cNvSpPr txBox="1"/>
          <p:nvPr/>
        </p:nvSpPr>
        <p:spPr>
          <a:xfrm>
            <a:off x="176310" y="2877889"/>
            <a:ext cx="122348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(ALL FREE)</a:t>
            </a:r>
          </a:p>
          <a:p>
            <a:endParaRPr lang="en-GB" dirty="0"/>
          </a:p>
          <a:p>
            <a:r>
              <a:rPr lang="en-GB" dirty="0"/>
              <a:t>Xilinx (AMD) </a:t>
            </a:r>
            <a:r>
              <a:rPr lang="en-GB" dirty="0" err="1"/>
              <a:t>Vivado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Altera (Intel) Quartus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Lattice Diamond 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GoWin</a:t>
            </a:r>
            <a:r>
              <a:rPr lang="en-GB" dirty="0"/>
              <a:t> EDA</a:t>
            </a:r>
          </a:p>
        </p:txBody>
      </p:sp>
    </p:spTree>
    <p:extLst>
      <p:ext uri="{BB962C8B-B14F-4D97-AF65-F5344CB8AC3E}">
        <p14:creationId xmlns:p14="http://schemas.microsoft.com/office/powerpoint/2010/main" val="271954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2C2F-0C21-EFF0-8806-37AF4074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effectLst/>
                <a:latin typeface="+mn-lt"/>
              </a:rPr>
              <a:t>Yosys</a:t>
            </a:r>
            <a:r>
              <a:rPr lang="en-GB" b="1" dirty="0" err="1">
                <a:latin typeface="+mn-lt"/>
              </a:rPr>
              <a:t>+nextpnr</a:t>
            </a:r>
            <a:r>
              <a:rPr lang="en-GB" b="1" dirty="0">
                <a:latin typeface="+mn-lt"/>
              </a:rPr>
              <a:t> </a:t>
            </a:r>
            <a:r>
              <a:rPr lang="en-GB" b="1" i="0" dirty="0">
                <a:effectLst/>
                <a:latin typeface="+mn-lt"/>
              </a:rPr>
              <a:t>FCCM2019 Paper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3E6F-15C9-A239-1668-2C215B65D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2250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err="1"/>
              <a:t>Yosys+nextpnr</a:t>
            </a:r>
            <a:r>
              <a:rPr lang="en-GB" sz="2000" b="1" dirty="0"/>
              <a:t>: an Open Source Framework from Verilog to Bitstream for Commercial FPGAs</a:t>
            </a:r>
            <a:br>
              <a:rPr lang="en-GB" sz="2000" dirty="0"/>
            </a:br>
            <a:r>
              <a:rPr lang="en-GB" sz="2000" dirty="0"/>
              <a:t>David Shah, Eddie Hung, Clifford Wolf, Serge </a:t>
            </a:r>
            <a:r>
              <a:rPr lang="en-GB" sz="2000" dirty="0" err="1"/>
              <a:t>Bazanski</a:t>
            </a:r>
            <a:r>
              <a:rPr lang="en-GB" sz="2000" dirty="0"/>
              <a:t>, Dan </a:t>
            </a:r>
            <a:r>
              <a:rPr lang="en-GB" sz="2000" dirty="0" err="1"/>
              <a:t>Gisselquist</a:t>
            </a:r>
            <a:r>
              <a:rPr lang="en-GB" sz="2000" dirty="0"/>
              <a:t>, </a:t>
            </a:r>
            <a:r>
              <a:rPr lang="en-GB" sz="2000" dirty="0" err="1"/>
              <a:t>Miodrag</a:t>
            </a:r>
            <a:r>
              <a:rPr lang="en-GB" sz="2000" dirty="0"/>
              <a:t> </a:t>
            </a:r>
            <a:r>
              <a:rPr lang="en-GB" sz="2000" dirty="0" err="1"/>
              <a:t>Milanović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Proceedings of the 2019 IEEE 27th Annual International Symposium on Field-Programmable Custom Computing Machines (FCCM) April 28 2019 to May 1 2019 San Diego, CA, USA</a:t>
            </a:r>
            <a:br>
              <a:rPr lang="en-GB" sz="2000" dirty="0"/>
            </a:br>
            <a:r>
              <a:rPr lang="en-GB" sz="2000" dirty="0"/>
              <a:t>DOI: </a:t>
            </a:r>
            <a:r>
              <a:rPr lang="en-GB" sz="2000" dirty="0">
                <a:hlinkClick r:id="rId2"/>
              </a:rPr>
              <a:t>https://doi.org/10.1109/FCCM.2019.00010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 err="1"/>
              <a:t>arXiv</a:t>
            </a:r>
            <a:r>
              <a:rPr lang="en-GB" sz="2000" dirty="0"/>
              <a:t>: </a:t>
            </a:r>
            <a:r>
              <a:rPr lang="en-GB" sz="2000" dirty="0">
                <a:hlinkClick r:id="rId3"/>
              </a:rPr>
              <a:t>https://arxiv.org/abs/1903.10407</a:t>
            </a:r>
            <a:r>
              <a:rPr lang="en-GB" sz="2000" dirty="0"/>
              <a:t> 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Abstract: This paper introduces a fully free and open source software (FOSS) architecture-neutral FPGA framework comprising of </a:t>
            </a:r>
            <a:r>
              <a:rPr lang="en-GB" sz="2000" b="1" dirty="0" err="1"/>
              <a:t>Yosys</a:t>
            </a:r>
            <a:r>
              <a:rPr lang="en-GB" sz="2000" b="1" dirty="0"/>
              <a:t> for Verilog synthesis, and </a:t>
            </a:r>
            <a:r>
              <a:rPr lang="en-GB" sz="2000" b="1" dirty="0" err="1"/>
              <a:t>nextpnr</a:t>
            </a:r>
            <a:r>
              <a:rPr lang="en-GB" sz="2000" b="1" dirty="0"/>
              <a:t> for placement, routing, and bitstream generation</a:t>
            </a:r>
            <a:r>
              <a:rPr lang="en-GB" sz="2000" dirty="0"/>
              <a:t>. Currently, this flow supports two commercially available FPGA families, Lattice iCE40 (up to 8K logic elements) and Lattice ECP5 (up to 85K elements) and has been hardware-proven for custom-computing machines including a low-power neural-network accelerator and an </a:t>
            </a:r>
            <a:r>
              <a:rPr lang="en-GB" sz="2000" dirty="0" err="1"/>
              <a:t>OpenRISC</a:t>
            </a:r>
            <a:r>
              <a:rPr lang="en-GB" sz="2000" dirty="0"/>
              <a:t> system-on-chip capable of booting Linux. Both </a:t>
            </a:r>
            <a:r>
              <a:rPr lang="en-GB" sz="2000" dirty="0" err="1"/>
              <a:t>Yosys</a:t>
            </a:r>
            <a:r>
              <a:rPr lang="en-GB" sz="2000" dirty="0"/>
              <a:t> and </a:t>
            </a:r>
            <a:r>
              <a:rPr lang="en-GB" sz="2000" dirty="0" err="1"/>
              <a:t>nextpnr</a:t>
            </a:r>
            <a:r>
              <a:rPr lang="en-GB" sz="2000" dirty="0"/>
              <a:t> have been engineered in a highly flexible manner to support many of the features present in modern FPGAs by separating architecture-specific details from the common mapping algorithms. This framework is demonstrated on a longest-path case study to find an atypical single source-sink path occupying up to 45% of all on-chip wiring. </a:t>
            </a:r>
          </a:p>
        </p:txBody>
      </p:sp>
    </p:spTree>
    <p:extLst>
      <p:ext uri="{BB962C8B-B14F-4D97-AF65-F5344CB8AC3E}">
        <p14:creationId xmlns:p14="http://schemas.microsoft.com/office/powerpoint/2010/main" val="3374770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2C2F-0C21-EFF0-8806-37AF4074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 err="1">
                <a:effectLst/>
                <a:latin typeface="+mn-lt"/>
              </a:rPr>
              <a:t>Yosys</a:t>
            </a:r>
            <a:r>
              <a:rPr lang="en-GB" b="1" i="0" dirty="0">
                <a:effectLst/>
                <a:latin typeface="+mn-lt"/>
              </a:rPr>
              <a:t> Open </a:t>
            </a:r>
            <a:r>
              <a:rPr lang="en-GB" b="1" i="0" dirty="0" err="1">
                <a:effectLst/>
                <a:latin typeface="+mn-lt"/>
              </a:rPr>
              <a:t>SYnthesis</a:t>
            </a:r>
            <a:r>
              <a:rPr lang="en-GB" b="1" i="0" dirty="0">
                <a:effectLst/>
                <a:latin typeface="+mn-lt"/>
              </a:rPr>
              <a:t> Suite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3E6F-15C9-A239-1668-2C215B65D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Framework for RTL synthesis tools</a:t>
            </a:r>
            <a:br>
              <a:rPr lang="en-GB" sz="2000" dirty="0"/>
            </a:br>
            <a:r>
              <a:rPr lang="en-GB" sz="2000" dirty="0">
                <a:hlinkClick r:id="rId2"/>
              </a:rPr>
              <a:t>https://yosyshq.net/yosys/</a:t>
            </a:r>
            <a:r>
              <a:rPr lang="en-GB" sz="2000" dirty="0"/>
              <a:t> </a:t>
            </a:r>
          </a:p>
          <a:p>
            <a:r>
              <a:rPr lang="en-GB" sz="2000" dirty="0"/>
              <a:t>Can be fully built from source</a:t>
            </a:r>
          </a:p>
          <a:p>
            <a:r>
              <a:rPr lang="en-GB" sz="2000" dirty="0"/>
              <a:t>Verilog and </a:t>
            </a:r>
            <a:r>
              <a:rPr lang="en-GB" sz="2000" dirty="0" err="1"/>
              <a:t>SystemVerilog</a:t>
            </a:r>
            <a:r>
              <a:rPr lang="en-GB" sz="2000" dirty="0"/>
              <a:t> supported</a:t>
            </a:r>
            <a:br>
              <a:rPr lang="en-GB" sz="2000" dirty="0"/>
            </a:br>
            <a:r>
              <a:rPr lang="en-GB" sz="2000" dirty="0"/>
              <a:t>VHDL using GHDL </a:t>
            </a:r>
            <a:r>
              <a:rPr lang="en-GB" sz="2000" dirty="0">
                <a:hlinkClick r:id="rId3"/>
              </a:rPr>
              <a:t>https://github.com/ghdl/ghdl</a:t>
            </a:r>
            <a:r>
              <a:rPr lang="en-GB" sz="2000" dirty="0"/>
              <a:t> </a:t>
            </a:r>
          </a:p>
          <a:p>
            <a:r>
              <a:rPr lang="en-GB" sz="2000" dirty="0" err="1"/>
              <a:t>YosysHQ</a:t>
            </a:r>
            <a:r>
              <a:rPr lang="en-GB" sz="2000" dirty="0"/>
              <a:t> - </a:t>
            </a:r>
            <a:r>
              <a:rPr lang="en-GB" sz="2000" dirty="0" err="1"/>
              <a:t>yosys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>
                <a:hlinkClick r:id="rId4"/>
              </a:rPr>
              <a:t>https://github.com/YosysHQ/yosys</a:t>
            </a:r>
            <a:r>
              <a:rPr lang="en-GB" sz="2000" dirty="0"/>
              <a:t> </a:t>
            </a:r>
          </a:p>
          <a:p>
            <a:r>
              <a:rPr lang="en-GB" sz="2000" dirty="0" err="1"/>
              <a:t>YosysHQ</a:t>
            </a:r>
            <a:r>
              <a:rPr lang="en-GB" sz="2000" dirty="0"/>
              <a:t> additional projects</a:t>
            </a:r>
            <a:br>
              <a:rPr lang="en-GB" sz="2000" dirty="0"/>
            </a:br>
            <a:r>
              <a:rPr lang="en-GB" sz="2000" dirty="0"/>
              <a:t>- </a:t>
            </a:r>
            <a:r>
              <a:rPr lang="en-GB" sz="2000" dirty="0" err="1"/>
              <a:t>SymbiYosys</a:t>
            </a:r>
            <a:r>
              <a:rPr lang="en-GB" sz="2000" dirty="0"/>
              <a:t> (SBY) is a  front-end for </a:t>
            </a:r>
            <a:r>
              <a:rPr lang="en-GB" sz="2000" dirty="0" err="1"/>
              <a:t>Yosys</a:t>
            </a:r>
            <a:r>
              <a:rPr lang="en-GB" sz="2000" dirty="0"/>
              <a:t>-based formal verification flows</a:t>
            </a:r>
            <a:br>
              <a:rPr lang="en-GB" sz="2000" dirty="0"/>
            </a:br>
            <a:r>
              <a:rPr lang="en-GB" sz="2000" dirty="0"/>
              <a:t>- Many other projects like Trellis for ECP5 FPGAs</a:t>
            </a:r>
            <a:br>
              <a:rPr lang="en-GB" sz="2000" dirty="0"/>
            </a:br>
            <a:r>
              <a:rPr lang="en-GB" sz="2000" dirty="0"/>
              <a:t>- PicoRV32 implementing the RISC-V RV32IMC (Base Integer Instruction Set, M Standard Extension for Integer Multiplication and Division, and C Standard Extension for Compressed Instructions)</a:t>
            </a:r>
          </a:p>
        </p:txBody>
      </p:sp>
    </p:spTree>
    <p:extLst>
      <p:ext uri="{BB962C8B-B14F-4D97-AF65-F5344CB8AC3E}">
        <p14:creationId xmlns:p14="http://schemas.microsoft.com/office/powerpoint/2010/main" val="301558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2C2F-0C21-EFF0-8806-37AF4074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Project X-Ray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3E6F-15C9-A239-1668-2C215B65D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GB" sz="2000" i="0" dirty="0">
                <a:solidFill>
                  <a:srgbClr val="424242"/>
                </a:solidFill>
                <a:effectLst/>
              </a:rPr>
              <a:t>Project X-Ray documents the Xilinx 7-Series FPGA architecture to enable the development of open-source tools</a:t>
            </a:r>
          </a:p>
          <a:p>
            <a:r>
              <a:rPr lang="en-GB" sz="2000" dirty="0"/>
              <a:t>Main goal is to provide sufficient information to develop a free and open Verilog to bitstream toolchain for these devices.</a:t>
            </a:r>
          </a:p>
          <a:p>
            <a:r>
              <a:rPr lang="en-GB" sz="2000" b="0" i="0" dirty="0" err="1">
                <a:solidFill>
                  <a:srgbClr val="1F2328"/>
                </a:solidFill>
                <a:effectLst/>
              </a:rPr>
              <a:t>Minitests</a:t>
            </a:r>
            <a:r>
              <a:rPr lang="en-GB" sz="2000" dirty="0">
                <a:solidFill>
                  <a:srgbClr val="1F2328"/>
                </a:solidFill>
              </a:rPr>
              <a:t>, </a:t>
            </a:r>
            <a:r>
              <a:rPr lang="en-GB" sz="2000" b="0" i="0" dirty="0">
                <a:solidFill>
                  <a:srgbClr val="1F2328"/>
                </a:solidFill>
                <a:effectLst/>
              </a:rPr>
              <a:t>designs viewed by a human in </a:t>
            </a:r>
            <a:r>
              <a:rPr lang="en-GB" sz="2000" b="0" i="0" dirty="0" err="1">
                <a:solidFill>
                  <a:srgbClr val="1F2328"/>
                </a:solidFill>
                <a:effectLst/>
              </a:rPr>
              <a:t>Vivado</a:t>
            </a:r>
            <a:r>
              <a:rPr lang="en-GB" sz="2000" b="0" i="0" dirty="0">
                <a:solidFill>
                  <a:srgbClr val="1F2328"/>
                </a:solidFill>
                <a:effectLst/>
              </a:rPr>
              <a:t> to gain better understand on how to generate useful designs</a:t>
            </a:r>
          </a:p>
          <a:p>
            <a:r>
              <a:rPr lang="en-GB" sz="2000" b="0" i="0" dirty="0">
                <a:solidFill>
                  <a:srgbClr val="1F2328"/>
                </a:solidFill>
                <a:effectLst/>
              </a:rPr>
              <a:t>Experiments are like "</a:t>
            </a:r>
            <a:r>
              <a:rPr lang="en-GB" sz="2000" b="0" i="0" dirty="0" err="1">
                <a:solidFill>
                  <a:srgbClr val="1F2328"/>
                </a:solidFill>
                <a:effectLst/>
              </a:rPr>
              <a:t>minitests</a:t>
            </a:r>
            <a:r>
              <a:rPr lang="en-GB" sz="2000" b="0" i="0" dirty="0">
                <a:solidFill>
                  <a:srgbClr val="1F2328"/>
                </a:solidFill>
                <a:effectLst/>
              </a:rPr>
              <a:t>" except are only useful for a short period of time.</a:t>
            </a:r>
            <a:endParaRPr lang="en-GB" sz="2000" dirty="0"/>
          </a:p>
          <a:p>
            <a:r>
              <a:rPr lang="en-GB" sz="2000" b="0" i="0" dirty="0" err="1">
                <a:solidFill>
                  <a:srgbClr val="1F2328"/>
                </a:solidFill>
                <a:effectLst/>
              </a:rPr>
              <a:t>Fuzzers</a:t>
            </a:r>
            <a:r>
              <a:rPr lang="en-GB" sz="2000" b="0" i="0" dirty="0">
                <a:solidFill>
                  <a:srgbClr val="1F2328"/>
                </a:solidFill>
                <a:effectLst/>
              </a:rPr>
              <a:t> are the scripts which generate the large number of bitstream</a:t>
            </a:r>
          </a:p>
          <a:p>
            <a:r>
              <a:rPr lang="en-GB" sz="2000" dirty="0"/>
              <a:t>F4PGA </a:t>
            </a:r>
            <a:r>
              <a:rPr lang="en-GB" sz="2000" dirty="0" err="1"/>
              <a:t>prjxray</a:t>
            </a:r>
            <a:r>
              <a:rPr lang="en-GB" sz="2000" dirty="0"/>
              <a:t>: </a:t>
            </a:r>
            <a:r>
              <a:rPr lang="en-GB" sz="2000" dirty="0">
                <a:hlinkClick r:id="rId2"/>
              </a:rPr>
              <a:t>https://github.com/f4pga/prjxray</a:t>
            </a:r>
            <a:r>
              <a:rPr lang="en-GB" sz="2000" dirty="0"/>
              <a:t> </a:t>
            </a:r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16EC4D1A-7BEF-C1A1-51FD-A01A0D0F7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0"/>
            <a:ext cx="3200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9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2C2F-0C21-EFF0-8806-37AF4074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i="0" dirty="0" err="1">
                <a:solidFill>
                  <a:srgbClr val="1F2328"/>
                </a:solidFill>
                <a:effectLst/>
                <a:latin typeface="-apple-system"/>
              </a:rPr>
              <a:t>nextpnr</a:t>
            </a: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 - A portable FPGA place and route tool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3E6F-15C9-A239-1668-2C215B65D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GB" sz="2400" b="1" i="0" dirty="0">
                <a:solidFill>
                  <a:srgbClr val="1F2328"/>
                </a:solidFill>
                <a:effectLst/>
                <a:latin typeface="-apple-system"/>
              </a:rPr>
              <a:t>Portable FPGA place and route tool</a:t>
            </a:r>
            <a:br>
              <a:rPr lang="en-GB" sz="2400" b="1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GB" sz="2400" i="0" dirty="0">
                <a:solidFill>
                  <a:srgbClr val="1F2328"/>
                </a:solidFill>
                <a:effectLst/>
                <a:latin typeface="-apple-system"/>
              </a:rPr>
              <a:t>Same as </a:t>
            </a:r>
            <a:r>
              <a:rPr lang="en-GB" sz="2400" dirty="0" err="1">
                <a:solidFill>
                  <a:srgbClr val="1F2328"/>
                </a:solidFill>
                <a:latin typeface="-apple-system"/>
              </a:rPr>
              <a:t>yosys</a:t>
            </a:r>
            <a:r>
              <a:rPr lang="en-GB" sz="2400" dirty="0">
                <a:solidFill>
                  <a:srgbClr val="1F2328"/>
                </a:solidFill>
                <a:latin typeface="-apple-system"/>
              </a:rPr>
              <a:t>, c</a:t>
            </a:r>
            <a:r>
              <a:rPr lang="en-GB" sz="2400" dirty="0"/>
              <a:t>an be fully built from source</a:t>
            </a:r>
          </a:p>
          <a:p>
            <a:r>
              <a:rPr lang="en-GB" sz="2400" dirty="0" err="1"/>
              <a:t>YosysHQ</a:t>
            </a:r>
            <a:r>
              <a:rPr lang="en-GB" sz="2400" dirty="0"/>
              <a:t> - </a:t>
            </a:r>
            <a:r>
              <a:rPr lang="en-GB" sz="2400" dirty="0" err="1"/>
              <a:t>nextpnr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400" dirty="0">
                <a:hlinkClick r:id="rId2"/>
              </a:rPr>
              <a:t>https://github.com/YosysHQ/nextpnr</a:t>
            </a:r>
            <a:r>
              <a:rPr lang="en-GB" sz="2400" dirty="0"/>
              <a:t> 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Lattice iCE40 devices supported by Project </a:t>
            </a:r>
            <a:r>
              <a:rPr lang="en-GB" sz="2400" dirty="0" err="1"/>
              <a:t>IceStorm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400" dirty="0">
                <a:hlinkClick r:id="rId3"/>
              </a:rPr>
              <a:t>https://github.com/YosysHQ/icestorm</a:t>
            </a:r>
            <a:r>
              <a:rPr lang="en-GB" sz="2400" dirty="0"/>
              <a:t> </a:t>
            </a:r>
          </a:p>
          <a:p>
            <a:r>
              <a:rPr lang="en-GB" sz="2400" dirty="0"/>
              <a:t>Lattice ECP5 devices supported by Project Trellis </a:t>
            </a:r>
            <a:br>
              <a:rPr lang="en-GB" sz="2400" dirty="0"/>
            </a:br>
            <a:r>
              <a:rPr lang="en-GB" sz="2400" dirty="0"/>
              <a:t>Lattice MachXO2 devices supported by Project Trellis (experimental)</a:t>
            </a:r>
            <a:br>
              <a:rPr lang="en-GB" sz="2400" dirty="0"/>
            </a:br>
            <a:r>
              <a:rPr lang="en-GB" sz="2400" dirty="0">
                <a:hlinkClick r:id="rId4"/>
              </a:rPr>
              <a:t>https://github.com/YosysHQ/prjtrellis</a:t>
            </a:r>
            <a:r>
              <a:rPr lang="en-GB" sz="2400" dirty="0"/>
              <a:t> </a:t>
            </a:r>
          </a:p>
          <a:p>
            <a:r>
              <a:rPr lang="en-GB" sz="2400" dirty="0"/>
              <a:t>Lattice Nexus devices supported by Project Oxide </a:t>
            </a:r>
            <a:br>
              <a:rPr lang="en-GB" sz="2400" dirty="0"/>
            </a:br>
            <a:r>
              <a:rPr lang="en-GB" sz="2400" dirty="0">
                <a:hlinkClick r:id="rId5"/>
              </a:rPr>
              <a:t>https://github.com/gatecat/prjoxide</a:t>
            </a:r>
            <a:r>
              <a:rPr lang="en-GB" sz="2400" dirty="0"/>
              <a:t> </a:t>
            </a:r>
          </a:p>
          <a:p>
            <a:r>
              <a:rPr lang="en-GB" sz="2400" dirty="0" err="1"/>
              <a:t>Gowin</a:t>
            </a:r>
            <a:r>
              <a:rPr lang="en-GB" sz="2400" dirty="0"/>
              <a:t> </a:t>
            </a:r>
            <a:r>
              <a:rPr lang="en-GB" sz="2400" dirty="0" err="1"/>
              <a:t>LittleBee</a:t>
            </a:r>
            <a:r>
              <a:rPr lang="en-GB" sz="2400" dirty="0"/>
              <a:t> devices supported by Project </a:t>
            </a:r>
            <a:r>
              <a:rPr lang="en-GB" sz="2400" dirty="0" err="1"/>
              <a:t>Apicula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400" dirty="0">
                <a:hlinkClick r:id="rId6"/>
              </a:rPr>
              <a:t>https://github.com/YosysHQ/apicula</a:t>
            </a:r>
            <a:r>
              <a:rPr lang="en-GB" sz="2400" dirty="0"/>
              <a:t> </a:t>
            </a:r>
          </a:p>
          <a:p>
            <a:r>
              <a:rPr lang="en-GB" sz="2400" dirty="0"/>
              <a:t>Intel Cyclone V devices supported by Mistral (experimental) </a:t>
            </a:r>
            <a:br>
              <a:rPr lang="en-GB" sz="2400" dirty="0"/>
            </a:br>
            <a:r>
              <a:rPr lang="en-GB" sz="2400" dirty="0">
                <a:hlinkClick r:id="rId7"/>
              </a:rPr>
              <a:t>https://github.com/Ravenslofty/mistral</a:t>
            </a:r>
            <a:r>
              <a:rPr lang="en-GB" sz="2400" dirty="0"/>
              <a:t> 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86236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2C2F-0C21-EFF0-8806-37AF4074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>
                <a:effectLst/>
                <a:latin typeface="+mn-lt"/>
              </a:rPr>
              <a:t>Supported FPGA Manufacturers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DD240-A48C-2EE9-3EF7-663753D8D14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18999"/>
            <a:ext cx="11353800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600" b="1" dirty="0"/>
              <a:t>Lattice Semiconductors FPGAs</a:t>
            </a:r>
            <a:br>
              <a:rPr lang="en-GB" sz="1600" b="1" dirty="0"/>
            </a:br>
            <a:r>
              <a:rPr lang="en-GB" sz="1600" dirty="0"/>
              <a:t>ECP5 General Purpose FPGAs</a:t>
            </a:r>
            <a:br>
              <a:rPr lang="en-GB" sz="1600" dirty="0"/>
            </a:br>
            <a:r>
              <a:rPr lang="en-GB" sz="1600" dirty="0"/>
              <a:t>ICE40 Ultra Low Power FPGAs</a:t>
            </a:r>
            <a:br>
              <a:rPr lang="en-GB" sz="1600" dirty="0"/>
            </a:br>
            <a:r>
              <a:rPr lang="en-GB" sz="1600" b="0" i="0" dirty="0">
                <a:solidFill>
                  <a:srgbClr val="1F2328"/>
                </a:solidFill>
                <a:effectLst/>
                <a:latin typeface="-apple-system"/>
              </a:rPr>
              <a:t>Nexus</a:t>
            </a:r>
            <a:r>
              <a:rPr lang="en-GB" sz="1600" dirty="0"/>
              <a:t> Ultra Low Power FPGAs</a:t>
            </a:r>
            <a:br>
              <a:rPr lang="en-GB" sz="1600" dirty="0"/>
            </a:br>
            <a:r>
              <a:rPr lang="en-GB" sz="1600" dirty="0">
                <a:hlinkClick r:id="rId2"/>
              </a:rPr>
              <a:t>https://www.latticesemi.com/Products/FPGAandCPLD/ECP5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>
                <a:hlinkClick r:id="rId3"/>
              </a:rPr>
              <a:t>https://www.latticesemi.com/Products/FPGAandCPLD/iCE40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>
                <a:hlinkClick r:id="rId4"/>
              </a:rPr>
              <a:t>https://www.latticesemi.com/solutions/solutions/solutionsdetails02/latticenexus</a:t>
            </a:r>
            <a:r>
              <a:rPr lang="en-GB" sz="1600" dirty="0"/>
              <a:t> </a:t>
            </a:r>
          </a:p>
          <a:p>
            <a:pPr marL="0" indent="0">
              <a:buNone/>
            </a:pPr>
            <a:r>
              <a:rPr lang="en-GB" sz="1600" b="1" dirty="0"/>
              <a:t>GOWIN FPGAs</a:t>
            </a:r>
            <a:br>
              <a:rPr lang="en-GB" sz="1600" b="1" dirty="0"/>
            </a:br>
            <a:r>
              <a:rPr lang="en-GB" sz="1600" dirty="0" err="1"/>
              <a:t>LittleBee</a:t>
            </a:r>
            <a:r>
              <a:rPr lang="en-GB" sz="1600" dirty="0"/>
              <a:t> Flash Based FPGAs</a:t>
            </a:r>
            <a:br>
              <a:rPr lang="en-GB" sz="1600" b="1" dirty="0"/>
            </a:br>
            <a:r>
              <a:rPr lang="en-GB" sz="1600" dirty="0">
                <a:hlinkClick r:id="rId5"/>
              </a:rPr>
              <a:t>https://www.gowinsemi.com/en/product/detail/46/</a:t>
            </a:r>
            <a:r>
              <a:rPr lang="en-GB" sz="1600" dirty="0"/>
              <a:t> </a:t>
            </a:r>
            <a:br>
              <a:rPr lang="en-GB" sz="1600" b="1" dirty="0"/>
            </a:br>
            <a:r>
              <a:rPr lang="en-GB" sz="1600" b="1" dirty="0"/>
              <a:t> </a:t>
            </a:r>
          </a:p>
          <a:p>
            <a:pPr marL="0" indent="0">
              <a:buNone/>
            </a:pPr>
            <a:r>
              <a:rPr lang="en-GB" sz="1600" b="1" dirty="0"/>
              <a:t>Altera (Intel) FPGAs</a:t>
            </a:r>
            <a:br>
              <a:rPr lang="en-GB" sz="1600" b="1" dirty="0"/>
            </a:br>
            <a:r>
              <a:rPr lang="en-GB" sz="1600" dirty="0"/>
              <a:t>MAX10 and Cyclone IV</a:t>
            </a:r>
            <a:br>
              <a:rPr lang="en-GB" sz="1600" dirty="0"/>
            </a:br>
            <a:r>
              <a:rPr lang="en-GB" sz="1600" dirty="0">
                <a:hlinkClick r:id="rId6"/>
              </a:rPr>
              <a:t>https://www.intel.com/content/www/us/en/products/details/fpga.html</a:t>
            </a:r>
            <a:r>
              <a:rPr lang="en-GB" sz="1600" dirty="0"/>
              <a:t> </a:t>
            </a:r>
            <a:br>
              <a:rPr lang="en-GB" sz="1600" dirty="0"/>
            </a:br>
            <a:endParaRPr lang="en-GB" sz="1600" dirty="0"/>
          </a:p>
          <a:p>
            <a:pPr marL="0" indent="0">
              <a:buNone/>
            </a:pPr>
            <a:r>
              <a:rPr lang="en-GB" sz="1600" b="1" dirty="0"/>
              <a:t>Xilinx (AMD) Series 7 FPGAs </a:t>
            </a:r>
            <a:br>
              <a:rPr lang="en-GB" sz="1600" dirty="0"/>
            </a:br>
            <a:r>
              <a:rPr lang="en-GB" sz="1600" dirty="0"/>
              <a:t>28nm Spartan, </a:t>
            </a:r>
            <a:r>
              <a:rPr lang="en-GB" sz="1600" dirty="0" err="1"/>
              <a:t>Artix</a:t>
            </a:r>
            <a:r>
              <a:rPr lang="en-GB" sz="1600" dirty="0"/>
              <a:t>, </a:t>
            </a:r>
            <a:r>
              <a:rPr lang="en-GB" sz="1600" dirty="0" err="1"/>
              <a:t>Kintex</a:t>
            </a:r>
            <a:r>
              <a:rPr lang="en-GB" sz="1600" dirty="0"/>
              <a:t>, </a:t>
            </a:r>
            <a:r>
              <a:rPr lang="en-GB" sz="1600" dirty="0" err="1"/>
              <a:t>Virtex</a:t>
            </a:r>
            <a:br>
              <a:rPr lang="en-GB" sz="1600" dirty="0"/>
            </a:br>
            <a:r>
              <a:rPr lang="en-GB" sz="1600" dirty="0"/>
              <a:t>20nm </a:t>
            </a:r>
            <a:r>
              <a:rPr lang="en-GB" sz="1600" dirty="0" err="1"/>
              <a:t>UltraScale</a:t>
            </a:r>
            <a:r>
              <a:rPr lang="en-GB" sz="1600" dirty="0"/>
              <a:t> </a:t>
            </a:r>
            <a:r>
              <a:rPr lang="en-GB" sz="1600" dirty="0" err="1"/>
              <a:t>Artix</a:t>
            </a:r>
            <a:r>
              <a:rPr lang="en-GB" sz="1600" dirty="0"/>
              <a:t>, </a:t>
            </a:r>
            <a:r>
              <a:rPr lang="en-GB" sz="1600" dirty="0" err="1"/>
              <a:t>Kintex</a:t>
            </a:r>
            <a:r>
              <a:rPr lang="en-GB" sz="1600" dirty="0"/>
              <a:t>, </a:t>
            </a:r>
            <a:r>
              <a:rPr lang="en-GB" sz="1600" dirty="0" err="1"/>
              <a:t>Virtex</a:t>
            </a:r>
            <a:br>
              <a:rPr lang="en-GB" sz="1600" dirty="0"/>
            </a:br>
            <a:r>
              <a:rPr lang="en-GB" sz="1600" dirty="0"/>
              <a:t>16nm </a:t>
            </a:r>
            <a:r>
              <a:rPr lang="en-GB" sz="1600" dirty="0" err="1"/>
              <a:t>UltraScale</a:t>
            </a:r>
            <a:r>
              <a:rPr lang="en-GB" sz="1600" dirty="0"/>
              <a:t>+ </a:t>
            </a:r>
            <a:r>
              <a:rPr lang="en-GB" sz="1600" dirty="0" err="1"/>
              <a:t>Artix</a:t>
            </a:r>
            <a:r>
              <a:rPr lang="en-GB" sz="1600" dirty="0"/>
              <a:t>, </a:t>
            </a:r>
            <a:r>
              <a:rPr lang="en-GB" sz="1600" dirty="0" err="1"/>
              <a:t>Kintex</a:t>
            </a:r>
            <a:r>
              <a:rPr lang="en-GB" sz="1600" dirty="0"/>
              <a:t>, </a:t>
            </a:r>
            <a:r>
              <a:rPr lang="en-GB" sz="1600" dirty="0" err="1"/>
              <a:t>Virtex</a:t>
            </a:r>
            <a:br>
              <a:rPr lang="en-GB" sz="1600" dirty="0"/>
            </a:br>
            <a:r>
              <a:rPr lang="en-GB" sz="1600" dirty="0">
                <a:hlinkClick r:id="rId7"/>
              </a:rPr>
              <a:t>https://docs.xilinx.com/v/u/en-US/7-series-product-selection-guide</a:t>
            </a:r>
            <a:r>
              <a:rPr lang="en-GB" sz="1600" dirty="0"/>
              <a:t> 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BD78446-A3BF-28D3-E14B-B3BF3FE596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19" y="3553049"/>
            <a:ext cx="1392769" cy="521337"/>
          </a:xfrm>
          <a:prstGeom prst="rect">
            <a:avLst/>
          </a:prstGeom>
        </p:spPr>
      </p:pic>
      <p:pic>
        <p:nvPicPr>
          <p:cNvPr id="7" name="Picture 6" descr="Text, logo&#10;&#10;Description automatically generated">
            <a:extLst>
              <a:ext uri="{FF2B5EF4-FFF2-40B4-BE49-F238E27FC236}">
                <a16:creationId xmlns:a16="http://schemas.microsoft.com/office/drawing/2014/main" id="{E40399C3-6337-5EF8-1235-4FAE310264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16" y="5639992"/>
            <a:ext cx="1392771" cy="78471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1755EB3-20EB-5219-77FE-7032A5BA20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19" y="1818999"/>
            <a:ext cx="1392769" cy="86467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17B4070-F6B1-DA85-405E-96440B2F21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16" y="4645421"/>
            <a:ext cx="1392769" cy="596569"/>
          </a:xfrm>
          <a:prstGeom prst="rect">
            <a:avLst/>
          </a:prstGeom>
        </p:spPr>
      </p:pic>
      <p:pic>
        <p:nvPicPr>
          <p:cNvPr id="12" name="Picture 11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0EB1AB08-DB44-D5EE-D39A-711912C353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777" y="1587896"/>
            <a:ext cx="2233197" cy="1335019"/>
          </a:xfrm>
          <a:prstGeom prst="rect">
            <a:avLst/>
          </a:prstGeom>
        </p:spPr>
      </p:pic>
      <p:pic>
        <p:nvPicPr>
          <p:cNvPr id="14" name="Picture 1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8C306AF0-4AF3-4BD4-CC4B-108234B40B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46" y="3281859"/>
            <a:ext cx="2425261" cy="1075199"/>
          </a:xfrm>
          <a:prstGeom prst="rect">
            <a:avLst/>
          </a:prstGeom>
        </p:spPr>
      </p:pic>
      <p:pic>
        <p:nvPicPr>
          <p:cNvPr id="16" name="Picture 1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FAD27C6-9033-6162-1AB3-9220528239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59210" y="4694591"/>
            <a:ext cx="2161831" cy="21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47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1166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Segoe UI</vt:lpstr>
      <vt:lpstr>Office Theme</vt:lpstr>
      <vt:lpstr>Open source software tools for FPGA developments</vt:lpstr>
      <vt:lpstr>Brahim HAMADI CHAREF </vt:lpstr>
      <vt:lpstr>FPGA Development Cycle</vt:lpstr>
      <vt:lpstr>FPGA Development Tool</vt:lpstr>
      <vt:lpstr>Yosys+nextpnr FCCM2019 Paper</vt:lpstr>
      <vt:lpstr>Yosys Open SYnthesis Suite</vt:lpstr>
      <vt:lpstr>Project X-Ray</vt:lpstr>
      <vt:lpstr>nextpnr - A portable FPGA place and route tool</vt:lpstr>
      <vt:lpstr>Supported FPGA Manufacturers</vt:lpstr>
      <vt:lpstr>FPGA Community Singapore</vt:lpstr>
      <vt:lpstr>Paper We Love - Singapore Chapter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software tools for FPGA developments</dc:title>
  <dc:creator>Brahim Ahmed Salah HAMADI CHAREF</dc:creator>
  <cp:lastModifiedBy>Brahim Ahmed Salah HAMADI CHAREF</cp:lastModifiedBy>
  <cp:revision>91</cp:revision>
  <dcterms:created xsi:type="dcterms:W3CDTF">2023-04-11T06:33:52Z</dcterms:created>
  <dcterms:modified xsi:type="dcterms:W3CDTF">2023-04-13T13:30:31Z</dcterms:modified>
</cp:coreProperties>
</file>